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94660"/>
  </p:normalViewPr>
  <p:slideViewPr>
    <p:cSldViewPr snapToGrid="0">
      <p:cViewPr varScale="1">
        <p:scale>
          <a:sx n="73" d="100"/>
          <a:sy n="73" d="100"/>
        </p:scale>
        <p:origin x="66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50CF66-94F9-4261-975F-F742352F88FF}" type="doc">
      <dgm:prSet loTypeId="urn:microsoft.com/office/officeart/2018/5/layout/IconCircle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794F4D1-A854-407C-B133-4828F927513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 dirty="0"/>
            <a:t>We will be using a dipole rabbit TV antenna for our project as it is a more apt device to communicate with the NOAA series satellites as they perfectly work in the 137-140Mhz frequency range because of their configuration</a:t>
          </a:r>
          <a:endParaRPr lang="en-US" dirty="0"/>
        </a:p>
      </dgm:t>
    </dgm:pt>
    <dgm:pt modelId="{7EF6A382-AE4F-412E-88F9-B8334A1E7269}" type="parTrans" cxnId="{30F1D5C9-5EA3-45E5-9D04-D3E5FC266FD1}">
      <dgm:prSet/>
      <dgm:spPr/>
      <dgm:t>
        <a:bodyPr/>
        <a:lstStyle/>
        <a:p>
          <a:endParaRPr lang="en-US"/>
        </a:p>
      </dgm:t>
    </dgm:pt>
    <dgm:pt modelId="{D1CFB216-B6B0-4ECF-93AD-7D080F374E37}" type="sibTrans" cxnId="{30F1D5C9-5EA3-45E5-9D04-D3E5FC266FD1}">
      <dgm:prSet/>
      <dgm:spPr/>
      <dgm:t>
        <a:bodyPr/>
        <a:lstStyle/>
        <a:p>
          <a:endParaRPr lang="en-US"/>
        </a:p>
      </dgm:t>
    </dgm:pt>
    <dgm:pt modelId="{A95BDCBE-D1A7-479A-BBD7-3FBAF520A70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 dirty="0"/>
            <a:t>We need a device to capture and store the  signal received by the antenna into our PC devices.</a:t>
          </a:r>
          <a:endParaRPr lang="en-US" dirty="0"/>
        </a:p>
      </dgm:t>
    </dgm:pt>
    <dgm:pt modelId="{C34B2FE7-0B05-4295-88F9-DFC9EF849389}" type="parTrans" cxnId="{F8E7C93C-2EF1-41CD-8457-1DFCBBD79723}">
      <dgm:prSet/>
      <dgm:spPr/>
      <dgm:t>
        <a:bodyPr/>
        <a:lstStyle/>
        <a:p>
          <a:endParaRPr lang="en-US"/>
        </a:p>
      </dgm:t>
    </dgm:pt>
    <dgm:pt modelId="{B4A4A2FF-D6C6-4909-ABBD-2E6226502E6A}" type="sibTrans" cxnId="{F8E7C93C-2EF1-41CD-8457-1DFCBBD79723}">
      <dgm:prSet/>
      <dgm:spPr/>
      <dgm:t>
        <a:bodyPr/>
        <a:lstStyle/>
        <a:p>
          <a:endParaRPr lang="en-US"/>
        </a:p>
      </dgm:t>
    </dgm:pt>
    <dgm:pt modelId="{952279C2-541C-4088-A4D1-82BE91D4D1F1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0" i="0" dirty="0"/>
            <a:t>The </a:t>
          </a:r>
          <a:r>
            <a:rPr lang="en-US" b="0" i="0" dirty="0" err="1"/>
            <a:t>Nooelectric</a:t>
          </a:r>
          <a:r>
            <a:rPr lang="en-US" b="0" i="0" dirty="0"/>
            <a:t> SDR receiver comes handy in this situation and helps our laptops or PCs to capture the satellite signal.</a:t>
          </a:r>
          <a:endParaRPr lang="en-US" dirty="0"/>
        </a:p>
      </dgm:t>
    </dgm:pt>
    <dgm:pt modelId="{642FBA37-6578-4F38-8429-88ADAD021FF2}" type="parTrans" cxnId="{8C4C4023-846F-406C-A70D-55ED2F5DD98A}">
      <dgm:prSet/>
      <dgm:spPr/>
      <dgm:t>
        <a:bodyPr/>
        <a:lstStyle/>
        <a:p>
          <a:endParaRPr lang="en-US"/>
        </a:p>
      </dgm:t>
    </dgm:pt>
    <dgm:pt modelId="{41320DFC-F121-4941-946C-2E2B99E81B8D}" type="sibTrans" cxnId="{8C4C4023-846F-406C-A70D-55ED2F5DD98A}">
      <dgm:prSet/>
      <dgm:spPr/>
      <dgm:t>
        <a:bodyPr/>
        <a:lstStyle/>
        <a:p>
          <a:endParaRPr lang="en-US"/>
        </a:p>
      </dgm:t>
    </dgm:pt>
    <dgm:pt modelId="{D380319F-FA9D-462B-9872-2E827156D68F}" type="pres">
      <dgm:prSet presAssocID="{7050CF66-94F9-4261-975F-F742352F88FF}" presName="root" presStyleCnt="0">
        <dgm:presLayoutVars>
          <dgm:dir/>
          <dgm:resizeHandles val="exact"/>
        </dgm:presLayoutVars>
      </dgm:prSet>
      <dgm:spPr/>
    </dgm:pt>
    <dgm:pt modelId="{60CDE7EF-9BB1-4F74-993D-9E4D18BAE926}" type="pres">
      <dgm:prSet presAssocID="{7794F4D1-A854-407C-B133-4828F9275138}" presName="compNode" presStyleCnt="0"/>
      <dgm:spPr/>
    </dgm:pt>
    <dgm:pt modelId="{9C4243D4-EC23-4CC2-B31A-766A7E699452}" type="pres">
      <dgm:prSet presAssocID="{7794F4D1-A854-407C-B133-4828F9275138}" presName="iconBgRect" presStyleLbl="bgShp" presStyleIdx="0" presStyleCnt="3"/>
      <dgm:spPr/>
    </dgm:pt>
    <dgm:pt modelId="{7E25E375-CF95-4989-86A9-80FBA8D288F4}" type="pres">
      <dgm:prSet presAssocID="{7794F4D1-A854-407C-B133-4828F9275138}" presName="iconRect" presStyleLbl="node1" presStyleIdx="0" presStyleCnt="3" custLinFactX="98262" custLinFactY="-25085" custLinFactNeighborX="100000" custLinFactNeighborY="-10000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atellite"/>
        </a:ext>
      </dgm:extLst>
    </dgm:pt>
    <dgm:pt modelId="{A076D6E9-3903-4FD3-A1C6-35601EE5B86F}" type="pres">
      <dgm:prSet presAssocID="{7794F4D1-A854-407C-B133-4828F9275138}" presName="spaceRect" presStyleCnt="0"/>
      <dgm:spPr/>
    </dgm:pt>
    <dgm:pt modelId="{1682F6D8-E89F-495A-B28B-0D3AD5B3E5DC}" type="pres">
      <dgm:prSet presAssocID="{7794F4D1-A854-407C-B133-4828F9275138}" presName="textRect" presStyleLbl="revTx" presStyleIdx="0" presStyleCnt="3" custScaleX="142471" custScaleY="167628">
        <dgm:presLayoutVars>
          <dgm:chMax val="1"/>
          <dgm:chPref val="1"/>
        </dgm:presLayoutVars>
      </dgm:prSet>
      <dgm:spPr/>
    </dgm:pt>
    <dgm:pt modelId="{57E9964E-751B-4D53-B218-CF9D744FD87C}" type="pres">
      <dgm:prSet presAssocID="{D1CFB216-B6B0-4ECF-93AD-7D080F374E37}" presName="sibTrans" presStyleCnt="0"/>
      <dgm:spPr/>
    </dgm:pt>
    <dgm:pt modelId="{738BF2C0-0B54-4096-869D-46A4514E9DFA}" type="pres">
      <dgm:prSet presAssocID="{A95BDCBE-D1A7-479A-BBD7-3FBAF520A70B}" presName="compNode" presStyleCnt="0"/>
      <dgm:spPr/>
    </dgm:pt>
    <dgm:pt modelId="{2BCF212F-DFB6-43B6-9F09-1630266D1DBB}" type="pres">
      <dgm:prSet presAssocID="{A95BDCBE-D1A7-479A-BBD7-3FBAF520A70B}" presName="iconBgRect" presStyleLbl="bgShp" presStyleIdx="1" presStyleCnt="3"/>
      <dgm:spPr/>
    </dgm:pt>
    <dgm:pt modelId="{18A38B6C-A603-4941-96AB-53745BBDDCAF}" type="pres">
      <dgm:prSet presAssocID="{A95BDCBE-D1A7-479A-BBD7-3FBAF520A70B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ream"/>
        </a:ext>
      </dgm:extLst>
    </dgm:pt>
    <dgm:pt modelId="{5058F2C7-DB87-47C2-91AE-C28FFA9096DB}" type="pres">
      <dgm:prSet presAssocID="{A95BDCBE-D1A7-479A-BBD7-3FBAF520A70B}" presName="spaceRect" presStyleCnt="0"/>
      <dgm:spPr/>
    </dgm:pt>
    <dgm:pt modelId="{9644631A-4F74-45CF-8622-9A43B98F0FF8}" type="pres">
      <dgm:prSet presAssocID="{A95BDCBE-D1A7-479A-BBD7-3FBAF520A70B}" presName="textRect" presStyleLbl="revTx" presStyleIdx="1" presStyleCnt="3" custScaleX="118840" custScaleY="165030">
        <dgm:presLayoutVars>
          <dgm:chMax val="1"/>
          <dgm:chPref val="1"/>
        </dgm:presLayoutVars>
      </dgm:prSet>
      <dgm:spPr/>
    </dgm:pt>
    <dgm:pt modelId="{3E05F5F6-B8F6-4063-B07C-8ED5267E78D9}" type="pres">
      <dgm:prSet presAssocID="{B4A4A2FF-D6C6-4909-ABBD-2E6226502E6A}" presName="sibTrans" presStyleCnt="0"/>
      <dgm:spPr/>
    </dgm:pt>
    <dgm:pt modelId="{39A5E6B0-6C04-4B8F-8AAC-B345E757D9CB}" type="pres">
      <dgm:prSet presAssocID="{952279C2-541C-4088-A4D1-82BE91D4D1F1}" presName="compNode" presStyleCnt="0"/>
      <dgm:spPr/>
    </dgm:pt>
    <dgm:pt modelId="{38F822B7-A15F-44F2-9CA0-B979628A5953}" type="pres">
      <dgm:prSet presAssocID="{952279C2-541C-4088-A4D1-82BE91D4D1F1}" presName="iconBgRect" presStyleLbl="bgShp" presStyleIdx="2" presStyleCnt="3"/>
      <dgm:spPr/>
    </dgm:pt>
    <dgm:pt modelId="{B5C9E8DA-6669-437D-8D66-8492B9454EB7}" type="pres">
      <dgm:prSet presAssocID="{952279C2-541C-4088-A4D1-82BE91D4D1F1}" presName="iconRect" presStyleLbl="node1" presStyleIdx="2" presStyleCnt="3" custLinFactX="-396120" custLinFactNeighborX="-400000" custLinFactNeighborY="-8990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atellite dish"/>
        </a:ext>
      </dgm:extLst>
    </dgm:pt>
    <dgm:pt modelId="{BE13E2CE-12B3-47BF-AB48-EA5B4DFFF39C}" type="pres">
      <dgm:prSet presAssocID="{952279C2-541C-4088-A4D1-82BE91D4D1F1}" presName="spaceRect" presStyleCnt="0"/>
      <dgm:spPr/>
    </dgm:pt>
    <dgm:pt modelId="{491FEBD3-7147-4E6F-A23E-44EEB2212CE5}" type="pres">
      <dgm:prSet presAssocID="{952279C2-541C-4088-A4D1-82BE91D4D1F1}" presName="textRect" presStyleLbl="revTx" presStyleIdx="2" presStyleCnt="3" custScaleX="111575" custScaleY="139050">
        <dgm:presLayoutVars>
          <dgm:chMax val="1"/>
          <dgm:chPref val="1"/>
        </dgm:presLayoutVars>
      </dgm:prSet>
      <dgm:spPr/>
    </dgm:pt>
  </dgm:ptLst>
  <dgm:cxnLst>
    <dgm:cxn modelId="{C5F6AA1B-8DC1-4DF6-9B63-F6CE64C40AD8}" type="presOf" srcId="{7794F4D1-A854-407C-B133-4828F9275138}" destId="{1682F6D8-E89F-495A-B28B-0D3AD5B3E5DC}" srcOrd="0" destOrd="0" presId="urn:microsoft.com/office/officeart/2018/5/layout/IconCircleLabelList"/>
    <dgm:cxn modelId="{8C4C4023-846F-406C-A70D-55ED2F5DD98A}" srcId="{7050CF66-94F9-4261-975F-F742352F88FF}" destId="{952279C2-541C-4088-A4D1-82BE91D4D1F1}" srcOrd="2" destOrd="0" parTransId="{642FBA37-6578-4F38-8429-88ADAD021FF2}" sibTransId="{41320DFC-F121-4941-946C-2E2B99E81B8D}"/>
    <dgm:cxn modelId="{F8E7C93C-2EF1-41CD-8457-1DFCBBD79723}" srcId="{7050CF66-94F9-4261-975F-F742352F88FF}" destId="{A95BDCBE-D1A7-479A-BBD7-3FBAF520A70B}" srcOrd="1" destOrd="0" parTransId="{C34B2FE7-0B05-4295-88F9-DFC9EF849389}" sibTransId="{B4A4A2FF-D6C6-4909-ABBD-2E6226502E6A}"/>
    <dgm:cxn modelId="{3400B75F-C6A5-45A2-AFC9-A6354386D331}" type="presOf" srcId="{A95BDCBE-D1A7-479A-BBD7-3FBAF520A70B}" destId="{9644631A-4F74-45CF-8622-9A43B98F0FF8}" srcOrd="0" destOrd="0" presId="urn:microsoft.com/office/officeart/2018/5/layout/IconCircleLabelList"/>
    <dgm:cxn modelId="{C2E04D6A-3BC0-48C9-8601-4F190929AB26}" type="presOf" srcId="{7050CF66-94F9-4261-975F-F742352F88FF}" destId="{D380319F-FA9D-462B-9872-2E827156D68F}" srcOrd="0" destOrd="0" presId="urn:microsoft.com/office/officeart/2018/5/layout/IconCircleLabelList"/>
    <dgm:cxn modelId="{30F1D5C9-5EA3-45E5-9D04-D3E5FC266FD1}" srcId="{7050CF66-94F9-4261-975F-F742352F88FF}" destId="{7794F4D1-A854-407C-B133-4828F9275138}" srcOrd="0" destOrd="0" parTransId="{7EF6A382-AE4F-412E-88F9-B8334A1E7269}" sibTransId="{D1CFB216-B6B0-4ECF-93AD-7D080F374E37}"/>
    <dgm:cxn modelId="{A15D77E7-222D-4180-9169-E8E5E40DE858}" type="presOf" srcId="{952279C2-541C-4088-A4D1-82BE91D4D1F1}" destId="{491FEBD3-7147-4E6F-A23E-44EEB2212CE5}" srcOrd="0" destOrd="0" presId="urn:microsoft.com/office/officeart/2018/5/layout/IconCircleLabelList"/>
    <dgm:cxn modelId="{98611B6D-C230-481A-9066-32EE3B56CDA8}" type="presParOf" srcId="{D380319F-FA9D-462B-9872-2E827156D68F}" destId="{60CDE7EF-9BB1-4F74-993D-9E4D18BAE926}" srcOrd="0" destOrd="0" presId="urn:microsoft.com/office/officeart/2018/5/layout/IconCircleLabelList"/>
    <dgm:cxn modelId="{9BA8D926-15F8-4D3A-A4B0-CA8DFB0FF9E5}" type="presParOf" srcId="{60CDE7EF-9BB1-4F74-993D-9E4D18BAE926}" destId="{9C4243D4-EC23-4CC2-B31A-766A7E699452}" srcOrd="0" destOrd="0" presId="urn:microsoft.com/office/officeart/2018/5/layout/IconCircleLabelList"/>
    <dgm:cxn modelId="{6B6FD2D0-DFFE-4931-9229-FDEAA836359F}" type="presParOf" srcId="{60CDE7EF-9BB1-4F74-993D-9E4D18BAE926}" destId="{7E25E375-CF95-4989-86A9-80FBA8D288F4}" srcOrd="1" destOrd="0" presId="urn:microsoft.com/office/officeart/2018/5/layout/IconCircleLabelList"/>
    <dgm:cxn modelId="{58C06E54-0E53-4358-A8E6-16D23D684924}" type="presParOf" srcId="{60CDE7EF-9BB1-4F74-993D-9E4D18BAE926}" destId="{A076D6E9-3903-4FD3-A1C6-35601EE5B86F}" srcOrd="2" destOrd="0" presId="urn:microsoft.com/office/officeart/2018/5/layout/IconCircleLabelList"/>
    <dgm:cxn modelId="{096FD879-FA2F-4BC0-9484-32EA248082E0}" type="presParOf" srcId="{60CDE7EF-9BB1-4F74-993D-9E4D18BAE926}" destId="{1682F6D8-E89F-495A-B28B-0D3AD5B3E5DC}" srcOrd="3" destOrd="0" presId="urn:microsoft.com/office/officeart/2018/5/layout/IconCircleLabelList"/>
    <dgm:cxn modelId="{E4555225-F51F-4AEC-8B7C-BDCAE8417F40}" type="presParOf" srcId="{D380319F-FA9D-462B-9872-2E827156D68F}" destId="{57E9964E-751B-4D53-B218-CF9D744FD87C}" srcOrd="1" destOrd="0" presId="urn:microsoft.com/office/officeart/2018/5/layout/IconCircleLabelList"/>
    <dgm:cxn modelId="{5B24BA01-BEEE-4AF3-9990-D3A6A426F80F}" type="presParOf" srcId="{D380319F-FA9D-462B-9872-2E827156D68F}" destId="{738BF2C0-0B54-4096-869D-46A4514E9DFA}" srcOrd="2" destOrd="0" presId="urn:microsoft.com/office/officeart/2018/5/layout/IconCircleLabelList"/>
    <dgm:cxn modelId="{7E445FDF-5D28-4A7B-866B-AA3D2682F97F}" type="presParOf" srcId="{738BF2C0-0B54-4096-869D-46A4514E9DFA}" destId="{2BCF212F-DFB6-43B6-9F09-1630266D1DBB}" srcOrd="0" destOrd="0" presId="urn:microsoft.com/office/officeart/2018/5/layout/IconCircleLabelList"/>
    <dgm:cxn modelId="{83AC700F-FC30-4AB1-874F-5A859CFE5FFA}" type="presParOf" srcId="{738BF2C0-0B54-4096-869D-46A4514E9DFA}" destId="{18A38B6C-A603-4941-96AB-53745BBDDCAF}" srcOrd="1" destOrd="0" presId="urn:microsoft.com/office/officeart/2018/5/layout/IconCircleLabelList"/>
    <dgm:cxn modelId="{71834C0B-6BE8-435D-99B4-ADE804AF497E}" type="presParOf" srcId="{738BF2C0-0B54-4096-869D-46A4514E9DFA}" destId="{5058F2C7-DB87-47C2-91AE-C28FFA9096DB}" srcOrd="2" destOrd="0" presId="urn:microsoft.com/office/officeart/2018/5/layout/IconCircleLabelList"/>
    <dgm:cxn modelId="{8AC76644-E03A-4ACA-ADD3-210033258CE6}" type="presParOf" srcId="{738BF2C0-0B54-4096-869D-46A4514E9DFA}" destId="{9644631A-4F74-45CF-8622-9A43B98F0FF8}" srcOrd="3" destOrd="0" presId="urn:microsoft.com/office/officeart/2018/5/layout/IconCircleLabelList"/>
    <dgm:cxn modelId="{F3BAB348-0EFE-4CD5-B482-7B72D98CB345}" type="presParOf" srcId="{D380319F-FA9D-462B-9872-2E827156D68F}" destId="{3E05F5F6-B8F6-4063-B07C-8ED5267E78D9}" srcOrd="3" destOrd="0" presId="urn:microsoft.com/office/officeart/2018/5/layout/IconCircleLabelList"/>
    <dgm:cxn modelId="{2858C010-13F2-431E-8BB9-65597B519A88}" type="presParOf" srcId="{D380319F-FA9D-462B-9872-2E827156D68F}" destId="{39A5E6B0-6C04-4B8F-8AAC-B345E757D9CB}" srcOrd="4" destOrd="0" presId="urn:microsoft.com/office/officeart/2018/5/layout/IconCircleLabelList"/>
    <dgm:cxn modelId="{E91E9801-6283-435B-BEDB-4A3AECBCB76E}" type="presParOf" srcId="{39A5E6B0-6C04-4B8F-8AAC-B345E757D9CB}" destId="{38F822B7-A15F-44F2-9CA0-B979628A5953}" srcOrd="0" destOrd="0" presId="urn:microsoft.com/office/officeart/2018/5/layout/IconCircleLabelList"/>
    <dgm:cxn modelId="{DAD2ACC5-6CB7-4C99-A437-5C9945A12F07}" type="presParOf" srcId="{39A5E6B0-6C04-4B8F-8AAC-B345E757D9CB}" destId="{B5C9E8DA-6669-437D-8D66-8492B9454EB7}" srcOrd="1" destOrd="0" presId="urn:microsoft.com/office/officeart/2018/5/layout/IconCircleLabelList"/>
    <dgm:cxn modelId="{266ACE63-A43E-403F-A16C-1B110EA67031}" type="presParOf" srcId="{39A5E6B0-6C04-4B8F-8AAC-B345E757D9CB}" destId="{BE13E2CE-12B3-47BF-AB48-EA5B4DFFF39C}" srcOrd="2" destOrd="0" presId="urn:microsoft.com/office/officeart/2018/5/layout/IconCircleLabelList"/>
    <dgm:cxn modelId="{9B1F05DF-9A04-49AB-8E8D-0709F6D4F2BF}" type="presParOf" srcId="{39A5E6B0-6C04-4B8F-8AAC-B345E757D9CB}" destId="{491FEBD3-7147-4E6F-A23E-44EEB2212CE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4243D4-EC23-4CC2-B31A-766A7E699452}">
      <dsp:nvSpPr>
        <dsp:cNvPr id="0" name=""/>
        <dsp:cNvSpPr/>
      </dsp:nvSpPr>
      <dsp:spPr>
        <a:xfrm>
          <a:off x="1196156" y="1534582"/>
          <a:ext cx="1784250" cy="178425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E25E375-CF95-4989-86A9-80FBA8D288F4}">
      <dsp:nvSpPr>
        <dsp:cNvPr id="0" name=""/>
        <dsp:cNvSpPr/>
      </dsp:nvSpPr>
      <dsp:spPr>
        <a:xfrm>
          <a:off x="3606113" y="634274"/>
          <a:ext cx="1023750" cy="1023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82F6D8-E89F-495A-B28B-0D3AD5B3E5DC}">
      <dsp:nvSpPr>
        <dsp:cNvPr id="0" name=""/>
        <dsp:cNvSpPr/>
      </dsp:nvSpPr>
      <dsp:spPr>
        <a:xfrm>
          <a:off x="4642" y="3631121"/>
          <a:ext cx="4167276" cy="12069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 dirty="0"/>
            <a:t>We will be using a dipole rabbit TV antenna for our project as it is a more apt device to communicate with the NOAA series satellites as they perfectly work in the 137-140Mhz frequency range because of their configuration</a:t>
          </a:r>
          <a:endParaRPr lang="en-US" sz="1100" kern="1200" dirty="0"/>
        </a:p>
      </dsp:txBody>
      <dsp:txXfrm>
        <a:off x="4642" y="3631121"/>
        <a:ext cx="4167276" cy="1206921"/>
      </dsp:txXfrm>
    </dsp:sp>
    <dsp:sp modelId="{2BCF212F-DFB6-43B6-9F09-1630266D1DBB}">
      <dsp:nvSpPr>
        <dsp:cNvPr id="0" name=""/>
        <dsp:cNvSpPr/>
      </dsp:nvSpPr>
      <dsp:spPr>
        <a:xfrm>
          <a:off x="5529704" y="1539258"/>
          <a:ext cx="1784250" cy="178425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A38B6C-A603-4941-96AB-53745BBDDCAF}">
      <dsp:nvSpPr>
        <dsp:cNvPr id="0" name=""/>
        <dsp:cNvSpPr/>
      </dsp:nvSpPr>
      <dsp:spPr>
        <a:xfrm>
          <a:off x="5909954" y="1919508"/>
          <a:ext cx="1023750" cy="1023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44631A-4F74-45CF-8622-9A43B98F0FF8}">
      <dsp:nvSpPr>
        <dsp:cNvPr id="0" name=""/>
        <dsp:cNvSpPr/>
      </dsp:nvSpPr>
      <dsp:spPr>
        <a:xfrm>
          <a:off x="4683794" y="3645150"/>
          <a:ext cx="3476070" cy="11882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 dirty="0"/>
            <a:t>We need a device to capture and store the  signal received by the antenna into our PC devices.</a:t>
          </a:r>
          <a:endParaRPr lang="en-US" sz="1100" kern="1200" dirty="0"/>
        </a:p>
      </dsp:txBody>
      <dsp:txXfrm>
        <a:off x="4683794" y="3645150"/>
        <a:ext cx="3476070" cy="1188216"/>
      </dsp:txXfrm>
    </dsp:sp>
    <dsp:sp modelId="{38F822B7-A15F-44F2-9CA0-B979628A5953}">
      <dsp:nvSpPr>
        <dsp:cNvPr id="0" name=""/>
        <dsp:cNvSpPr/>
      </dsp:nvSpPr>
      <dsp:spPr>
        <a:xfrm>
          <a:off x="9411398" y="1586022"/>
          <a:ext cx="1784250" cy="1784250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C9E8DA-6669-437D-8D66-8492B9454EB7}">
      <dsp:nvSpPr>
        <dsp:cNvPr id="0" name=""/>
        <dsp:cNvSpPr/>
      </dsp:nvSpPr>
      <dsp:spPr>
        <a:xfrm>
          <a:off x="1641370" y="1874237"/>
          <a:ext cx="1023750" cy="1023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1FEBD3-7147-4E6F-A23E-44EEB2212CE5}">
      <dsp:nvSpPr>
        <dsp:cNvPr id="0" name=""/>
        <dsp:cNvSpPr/>
      </dsp:nvSpPr>
      <dsp:spPr>
        <a:xfrm>
          <a:off x="8671739" y="3785442"/>
          <a:ext cx="3263568" cy="10011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0" i="0" kern="1200" dirty="0"/>
            <a:t>The </a:t>
          </a:r>
          <a:r>
            <a:rPr lang="en-US" sz="1100" b="0" i="0" kern="1200" dirty="0" err="1"/>
            <a:t>Nooelectric</a:t>
          </a:r>
          <a:r>
            <a:rPr lang="en-US" sz="1100" b="0" i="0" kern="1200" dirty="0"/>
            <a:t> SDR receiver comes handy in this situation and helps our laptops or PCs to capture the satellite signal.</a:t>
          </a:r>
          <a:endParaRPr lang="en-US" sz="1100" kern="1200" dirty="0"/>
        </a:p>
      </dsp:txBody>
      <dsp:txXfrm>
        <a:off x="8671739" y="3785442"/>
        <a:ext cx="3263568" cy="10011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579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691231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478643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3772229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12939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7155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02909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88602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881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72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362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419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655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8309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872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426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342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614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gif"/><Relationship Id="rId3" Type="http://schemas.openxmlformats.org/officeDocument/2006/relationships/image" Target="../media/image2.png"/><Relationship Id="rId7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92DAA-962E-D4EE-1E25-E2D3197EF1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3829" y="1447800"/>
            <a:ext cx="4397828" cy="332958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 dirty="0"/>
              <a:t> SDR </a:t>
            </a:r>
            <a:r>
              <a:rPr lang="en-US" sz="5600" dirty="0" err="1"/>
              <a:t>reciever</a:t>
            </a:r>
            <a:r>
              <a:rPr lang="en-US" sz="5600" dirty="0"/>
              <a:t> for satellite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CFC89D-7984-DA5C-F9D0-0FE3C87FF8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83829" y="4777380"/>
            <a:ext cx="4397828" cy="86142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Video 3" descr="Three Satellite Dishes">
            <a:extLst>
              <a:ext uri="{FF2B5EF4-FFF2-40B4-BE49-F238E27FC236}">
                <a16:creationId xmlns:a16="http://schemas.microsoft.com/office/drawing/2014/main" id="{CEE424AE-2214-DD1D-74ED-C0CF8C2F32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643854" y="1900152"/>
            <a:ext cx="5450557" cy="305723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936454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Rectangle 1041">
            <a:extLst>
              <a:ext uri="{FF2B5EF4-FFF2-40B4-BE49-F238E27FC236}">
                <a16:creationId xmlns:a16="http://schemas.microsoft.com/office/drawing/2014/main" id="{61515115-95FB-41E0-86F3-8744438C0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31AE90-C165-FA95-E684-2C8895EDE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6"/>
            <a:ext cx="5616217" cy="162232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What is a Radio ?</a:t>
            </a:r>
          </a:p>
        </p:txBody>
      </p:sp>
      <p:sp>
        <p:nvSpPr>
          <p:cNvPr id="1044" name="Freeform 31">
            <a:extLst>
              <a:ext uri="{FF2B5EF4-FFF2-40B4-BE49-F238E27FC236}">
                <a16:creationId xmlns:a16="http://schemas.microsoft.com/office/drawing/2014/main" id="{8222A33F-BE2D-4D69-92A0-5DF8B17BA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1046" name="Freeform: Shape 1045">
            <a:extLst>
              <a:ext uri="{FF2B5EF4-FFF2-40B4-BE49-F238E27FC236}">
                <a16:creationId xmlns:a16="http://schemas.microsoft.com/office/drawing/2014/main" id="{CE1C74D0-9609-468A-9597-5D87C8A42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026" name="Picture 2" descr="685 Children String Telephone Royalty-Free Photos and Stock Images |  Shutterstock">
            <a:extLst>
              <a:ext uri="{FF2B5EF4-FFF2-40B4-BE49-F238E27FC236}">
                <a16:creationId xmlns:a16="http://schemas.microsoft.com/office/drawing/2014/main" id="{AA8674F3-2D37-D088-2342-31F4B2481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63742" y="2329485"/>
            <a:ext cx="3980139" cy="219902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8" name="Rectangle 1047">
            <a:extLst>
              <a:ext uri="{FF2B5EF4-FFF2-40B4-BE49-F238E27FC236}">
                <a16:creationId xmlns:a16="http://schemas.microsoft.com/office/drawing/2014/main" id="{C137128D-E594-4905-9F76-E385F0831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B8262-F583-02BC-0EC4-9982FE994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5616216" cy="378541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Radio is a device which is capable of sending and receiving signals.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A very simple example is a simple cup and string radio used by kids.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The cup send the vibrations caused by the voice through the string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The string between the cups acts as a channel, a medium to pass the vibrations</a:t>
            </a: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</a:rPr>
              <a:t>The user at the other end receives the voice by listening to the vibrations made by his cup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rgbClr val="FFFFFF"/>
              </a:solidFill>
            </a:endParaRPr>
          </a:p>
          <a:p>
            <a:pPr marL="0" indent="0">
              <a:lnSpc>
                <a:spcPct val="90000"/>
              </a:lnSpc>
              <a:buNone/>
            </a:pP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23376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Rectangle 2061">
            <a:extLst>
              <a:ext uri="{FF2B5EF4-FFF2-40B4-BE49-F238E27FC236}">
                <a16:creationId xmlns:a16="http://schemas.microsoft.com/office/drawing/2014/main" id="{61515115-95FB-41E0-86F3-8744438C09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4" name="Freeform 31">
            <a:extLst>
              <a:ext uri="{FF2B5EF4-FFF2-40B4-BE49-F238E27FC236}">
                <a16:creationId xmlns:a16="http://schemas.microsoft.com/office/drawing/2014/main" id="{8222A33F-BE2D-4D69-92A0-5DF8B17BA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9843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2066" name="Freeform: Shape 2065">
            <a:extLst>
              <a:ext uri="{FF2B5EF4-FFF2-40B4-BE49-F238E27FC236}">
                <a16:creationId xmlns:a16="http://schemas.microsoft.com/office/drawing/2014/main" id="{CE1C74D0-9609-468A-9597-5D87C8A42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998731" y="664312"/>
            <a:ext cx="6858001" cy="5529377"/>
          </a:xfrm>
          <a:custGeom>
            <a:avLst/>
            <a:gdLst>
              <a:gd name="connsiteX0" fmla="*/ 6858001 w 6858001"/>
              <a:gd name="connsiteY0" fmla="*/ 1177 h 5529377"/>
              <a:gd name="connsiteX1" fmla="*/ 6858001 w 6858001"/>
              <a:gd name="connsiteY1" fmla="*/ 1344715 h 5529377"/>
              <a:gd name="connsiteX2" fmla="*/ 6858000 w 6858001"/>
              <a:gd name="connsiteY2" fmla="*/ 1344715 h 5529377"/>
              <a:gd name="connsiteX3" fmla="*/ 6858000 w 6858001"/>
              <a:gd name="connsiteY3" fmla="*/ 5529377 h 5529377"/>
              <a:gd name="connsiteX4" fmla="*/ 0 w 6858001"/>
              <a:gd name="connsiteY4" fmla="*/ 5529376 h 5529377"/>
              <a:gd name="connsiteX5" fmla="*/ 0 w 6858001"/>
              <a:gd name="connsiteY5" fmla="*/ 891096 h 5529377"/>
              <a:gd name="connsiteX6" fmla="*/ 1 w 6858001"/>
              <a:gd name="connsiteY6" fmla="*/ 891096 h 5529377"/>
              <a:gd name="connsiteX7" fmla="*/ 1 w 6858001"/>
              <a:gd name="connsiteY7" fmla="*/ 0 h 5529377"/>
              <a:gd name="connsiteX8" fmla="*/ 40463 w 6858001"/>
              <a:gd name="connsiteY8" fmla="*/ 5883 h 5529377"/>
              <a:gd name="connsiteX9" fmla="*/ 159107 w 6858001"/>
              <a:gd name="connsiteY9" fmla="*/ 23196 h 5529377"/>
              <a:gd name="connsiteX10" fmla="*/ 245518 w 6858001"/>
              <a:gd name="connsiteY10" fmla="*/ 35299 h 5529377"/>
              <a:gd name="connsiteX11" fmla="*/ 348388 w 6858001"/>
              <a:gd name="connsiteY11" fmla="*/ 48073 h 5529377"/>
              <a:gd name="connsiteX12" fmla="*/ 470460 w 6858001"/>
              <a:gd name="connsiteY12" fmla="*/ 63369 h 5529377"/>
              <a:gd name="connsiteX13" fmla="*/ 605563 w 6858001"/>
              <a:gd name="connsiteY13" fmla="*/ 79506 h 5529377"/>
              <a:gd name="connsiteX14" fmla="*/ 757810 w 6858001"/>
              <a:gd name="connsiteY14" fmla="*/ 96483 h 5529377"/>
              <a:gd name="connsiteX15" fmla="*/ 923774 w 6858001"/>
              <a:gd name="connsiteY15" fmla="*/ 114469 h 5529377"/>
              <a:gd name="connsiteX16" fmla="*/ 1104139 w 6858001"/>
              <a:gd name="connsiteY16" fmla="*/ 132454 h 5529377"/>
              <a:gd name="connsiteX17" fmla="*/ 1296163 w 6858001"/>
              <a:gd name="connsiteY17" fmla="*/ 150776 h 5529377"/>
              <a:gd name="connsiteX18" fmla="*/ 1503275 w 6858001"/>
              <a:gd name="connsiteY18" fmla="*/ 167753 h 5529377"/>
              <a:gd name="connsiteX19" fmla="*/ 1719988 w 6858001"/>
              <a:gd name="connsiteY19" fmla="*/ 184058 h 5529377"/>
              <a:gd name="connsiteX20" fmla="*/ 1949045 w 6858001"/>
              <a:gd name="connsiteY20" fmla="*/ 198849 h 5529377"/>
              <a:gd name="connsiteX21" fmla="*/ 2187703 w 6858001"/>
              <a:gd name="connsiteY21" fmla="*/ 212969 h 5529377"/>
              <a:gd name="connsiteX22" fmla="*/ 2436649 w 6858001"/>
              <a:gd name="connsiteY22" fmla="*/ 226248 h 5529377"/>
              <a:gd name="connsiteX23" fmla="*/ 2564208 w 6858001"/>
              <a:gd name="connsiteY23" fmla="*/ 230955 h 5529377"/>
              <a:gd name="connsiteX24" fmla="*/ 2694509 w 6858001"/>
              <a:gd name="connsiteY24" fmla="*/ 236165 h 5529377"/>
              <a:gd name="connsiteX25" fmla="*/ 2826868 w 6858001"/>
              <a:gd name="connsiteY25" fmla="*/ 241040 h 5529377"/>
              <a:gd name="connsiteX26" fmla="*/ 2959914 w 6858001"/>
              <a:gd name="connsiteY26" fmla="*/ 244234 h 5529377"/>
              <a:gd name="connsiteX27" fmla="*/ 3095702 w 6858001"/>
              <a:gd name="connsiteY27" fmla="*/ 247091 h 5529377"/>
              <a:gd name="connsiteX28" fmla="*/ 3232862 w 6858001"/>
              <a:gd name="connsiteY28" fmla="*/ 250117 h 5529377"/>
              <a:gd name="connsiteX29" fmla="*/ 3372765 w 6858001"/>
              <a:gd name="connsiteY29" fmla="*/ 252134 h 5529377"/>
              <a:gd name="connsiteX30" fmla="*/ 3514040 w 6858001"/>
              <a:gd name="connsiteY30" fmla="*/ 252134 h 5529377"/>
              <a:gd name="connsiteX31" fmla="*/ 3656686 w 6858001"/>
              <a:gd name="connsiteY31" fmla="*/ 253142 h 5529377"/>
              <a:gd name="connsiteX32" fmla="*/ 3800704 w 6858001"/>
              <a:gd name="connsiteY32" fmla="*/ 252134 h 5529377"/>
              <a:gd name="connsiteX33" fmla="*/ 3946780 w 6858001"/>
              <a:gd name="connsiteY33" fmla="*/ 250117 h 5529377"/>
              <a:gd name="connsiteX34" fmla="*/ 4092855 w 6858001"/>
              <a:gd name="connsiteY34" fmla="*/ 248268 h 5529377"/>
              <a:gd name="connsiteX35" fmla="*/ 4240988 w 6858001"/>
              <a:gd name="connsiteY35" fmla="*/ 244234 h 5529377"/>
              <a:gd name="connsiteX36" fmla="*/ 4390492 w 6858001"/>
              <a:gd name="connsiteY36" fmla="*/ 240032 h 5529377"/>
              <a:gd name="connsiteX37" fmla="*/ 4539997 w 6858001"/>
              <a:gd name="connsiteY37" fmla="*/ 235157 h 5529377"/>
              <a:gd name="connsiteX38" fmla="*/ 4690873 w 6858001"/>
              <a:gd name="connsiteY38" fmla="*/ 228266 h 5529377"/>
              <a:gd name="connsiteX39" fmla="*/ 4843120 w 6858001"/>
              <a:gd name="connsiteY39" fmla="*/ 220029 h 5529377"/>
              <a:gd name="connsiteX40" fmla="*/ 4996054 w 6858001"/>
              <a:gd name="connsiteY40" fmla="*/ 212129 h 5529377"/>
              <a:gd name="connsiteX41" fmla="*/ 5148987 w 6858001"/>
              <a:gd name="connsiteY41" fmla="*/ 202044 h 5529377"/>
              <a:gd name="connsiteX42" fmla="*/ 5303978 w 6858001"/>
              <a:gd name="connsiteY42" fmla="*/ 189941 h 5529377"/>
              <a:gd name="connsiteX43" fmla="*/ 5456911 w 6858001"/>
              <a:gd name="connsiteY43" fmla="*/ 177839 h 5529377"/>
              <a:gd name="connsiteX44" fmla="*/ 5612588 w 6858001"/>
              <a:gd name="connsiteY44" fmla="*/ 163887 h 5529377"/>
              <a:gd name="connsiteX45" fmla="*/ 5768950 w 6858001"/>
              <a:gd name="connsiteY45" fmla="*/ 148591 h 5529377"/>
              <a:gd name="connsiteX46" fmla="*/ 5923255 w 6858001"/>
              <a:gd name="connsiteY46" fmla="*/ 132455 h 5529377"/>
              <a:gd name="connsiteX47" fmla="*/ 6079618 w 6858001"/>
              <a:gd name="connsiteY47" fmla="*/ 113629 h 5529377"/>
              <a:gd name="connsiteX48" fmla="*/ 6235294 w 6858001"/>
              <a:gd name="connsiteY48" fmla="*/ 93458 h 5529377"/>
              <a:gd name="connsiteX49" fmla="*/ 6391657 w 6858001"/>
              <a:gd name="connsiteY49" fmla="*/ 73455 h 5529377"/>
              <a:gd name="connsiteX50" fmla="*/ 6547333 w 6858001"/>
              <a:gd name="connsiteY50" fmla="*/ 50091 h 5529377"/>
              <a:gd name="connsiteX51" fmla="*/ 6702324 w 6858001"/>
              <a:gd name="connsiteY51" fmla="*/ 26222 h 5529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5529377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5529377"/>
                </a:lnTo>
                <a:lnTo>
                  <a:pt x="0" y="5529376"/>
                </a:lnTo>
                <a:lnTo>
                  <a:pt x="0" y="891096"/>
                </a:lnTo>
                <a:lnTo>
                  <a:pt x="1" y="891096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8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5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4" y="252134"/>
                </a:lnTo>
                <a:lnTo>
                  <a:pt x="3946780" y="250117"/>
                </a:lnTo>
                <a:lnTo>
                  <a:pt x="4092855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2050" name="Picture 2" descr="Waves - WorldAtlas">
            <a:extLst>
              <a:ext uri="{FF2B5EF4-FFF2-40B4-BE49-F238E27FC236}">
                <a16:creationId xmlns:a16="http://schemas.microsoft.com/office/drawing/2014/main" id="{E4C9982C-FAA9-4A47-88CD-48AEC80BC0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68" r="28524" b="-2"/>
          <a:stretch/>
        </p:blipFill>
        <p:spPr bwMode="auto">
          <a:xfrm>
            <a:off x="7232341" y="0"/>
            <a:ext cx="4912800" cy="6788437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8" name="Rectangle 2067">
            <a:extLst>
              <a:ext uri="{FF2B5EF4-FFF2-40B4-BE49-F238E27FC236}">
                <a16:creationId xmlns:a16="http://schemas.microsoft.com/office/drawing/2014/main" id="{C137128D-E594-4905-9F76-E385F0831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9C66B-FCED-7C4F-EFBB-088010E5A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529" y="1759252"/>
            <a:ext cx="5960875" cy="393725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In our project, the channel is wireless. Hence we will be using an antenna to receive signals from the satellite.</a:t>
            </a:r>
          </a:p>
          <a:p>
            <a:r>
              <a:rPr lang="en-US" dirty="0">
                <a:solidFill>
                  <a:srgbClr val="FFFFFF"/>
                </a:solidFill>
              </a:rPr>
              <a:t>The antenna is a device capable of sending and receiving electromagnetic waves without the need of a wire.</a:t>
            </a:r>
          </a:p>
          <a:p>
            <a:r>
              <a:rPr lang="en-US" dirty="0">
                <a:solidFill>
                  <a:srgbClr val="FFFFFF"/>
                </a:solidFill>
              </a:rPr>
              <a:t>Take a small stick and use it to touch the surface of a lake.</a:t>
            </a:r>
          </a:p>
          <a:p>
            <a:r>
              <a:rPr lang="en-US" dirty="0">
                <a:solidFill>
                  <a:srgbClr val="FFFFFF"/>
                </a:solidFill>
              </a:rPr>
              <a:t>It will create waves similar to the image in the left.</a:t>
            </a:r>
          </a:p>
          <a:p>
            <a:r>
              <a:rPr lang="en-US" dirty="0">
                <a:solidFill>
                  <a:srgbClr val="FFFFFF"/>
                </a:solidFill>
              </a:rPr>
              <a:t>Congrats, you have used a stick to propagate waves on the water surface !</a:t>
            </a: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3451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9" name="Picture 3078">
            <a:extLst>
              <a:ext uri="{FF2B5EF4-FFF2-40B4-BE49-F238E27FC236}">
                <a16:creationId xmlns:a16="http://schemas.microsoft.com/office/drawing/2014/main" id="{94DDC893-E5EF-4CDE-B040-BA5B53AAD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081" name="Picture 3080">
            <a:extLst>
              <a:ext uri="{FF2B5EF4-FFF2-40B4-BE49-F238E27FC236}">
                <a16:creationId xmlns:a16="http://schemas.microsoft.com/office/drawing/2014/main" id="{85F1A06D-D369-4974-8208-56120C5E7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083" name="Oval 3082">
            <a:extLst>
              <a:ext uri="{FF2B5EF4-FFF2-40B4-BE49-F238E27FC236}">
                <a16:creationId xmlns:a16="http://schemas.microsoft.com/office/drawing/2014/main" id="{DAD27A50-88D7-4E2A-8488-F2879768AF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085" name="Picture 3084">
            <a:extLst>
              <a:ext uri="{FF2B5EF4-FFF2-40B4-BE49-F238E27FC236}">
                <a16:creationId xmlns:a16="http://schemas.microsoft.com/office/drawing/2014/main" id="{A47C6ACD-2325-48C6-B9F3-C21563A05E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087" name="Picture 3086">
            <a:extLst>
              <a:ext uri="{FF2B5EF4-FFF2-40B4-BE49-F238E27FC236}">
                <a16:creationId xmlns:a16="http://schemas.microsoft.com/office/drawing/2014/main" id="{1081DF83-4F35-4560-87E6-0DE8AAAC3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089" name="Rectangle 3088">
            <a:extLst>
              <a:ext uri="{FF2B5EF4-FFF2-40B4-BE49-F238E27FC236}">
                <a16:creationId xmlns:a16="http://schemas.microsoft.com/office/drawing/2014/main" id="{7C704F0F-1CD8-4DC1-AEE9-2259582324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4" name="Picture 2" descr="Waves - WorldAtlas">
            <a:extLst>
              <a:ext uri="{FF2B5EF4-FFF2-40B4-BE49-F238E27FC236}">
                <a16:creationId xmlns:a16="http://schemas.microsoft.com/office/drawing/2014/main" id="{1D9FC66F-3E01-3BB5-61FF-AFC5DE4032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5" r="12149" b="-2"/>
          <a:stretch/>
        </p:blipFill>
        <p:spPr bwMode="auto">
          <a:xfrm>
            <a:off x="1" y="-5"/>
            <a:ext cx="6095999" cy="5020241"/>
          </a:xfrm>
          <a:custGeom>
            <a:avLst/>
            <a:gdLst/>
            <a:ahLst/>
            <a:cxnLst/>
            <a:rect l="l" t="t" r="r" b="b"/>
            <a:pathLst>
              <a:path w="6095999" h="5020241">
                <a:moveTo>
                  <a:pt x="0" y="0"/>
                </a:moveTo>
                <a:lnTo>
                  <a:pt x="6095999" y="0"/>
                </a:lnTo>
                <a:lnTo>
                  <a:pt x="6095999" y="4581001"/>
                </a:lnTo>
                <a:lnTo>
                  <a:pt x="5995877" y="4581001"/>
                </a:lnTo>
                <a:lnTo>
                  <a:pt x="5747167" y="4576798"/>
                </a:lnTo>
                <a:lnTo>
                  <a:pt x="5503333" y="4570492"/>
                </a:lnTo>
                <a:lnTo>
                  <a:pt x="5261938" y="4564537"/>
                </a:lnTo>
                <a:lnTo>
                  <a:pt x="5025418" y="4557881"/>
                </a:lnTo>
                <a:lnTo>
                  <a:pt x="4790118" y="4547722"/>
                </a:lnTo>
                <a:lnTo>
                  <a:pt x="4558477" y="4536862"/>
                </a:lnTo>
                <a:lnTo>
                  <a:pt x="4331710" y="4527054"/>
                </a:lnTo>
                <a:lnTo>
                  <a:pt x="3889152" y="4499379"/>
                </a:lnTo>
                <a:lnTo>
                  <a:pt x="3464881" y="4469954"/>
                </a:lnTo>
                <a:lnTo>
                  <a:pt x="3057678" y="4439126"/>
                </a:lnTo>
                <a:lnTo>
                  <a:pt x="2672421" y="4405147"/>
                </a:lnTo>
                <a:lnTo>
                  <a:pt x="2304232" y="4369765"/>
                </a:lnTo>
                <a:lnTo>
                  <a:pt x="1962864" y="4331582"/>
                </a:lnTo>
                <a:lnTo>
                  <a:pt x="1642223" y="4294099"/>
                </a:lnTo>
                <a:lnTo>
                  <a:pt x="1347183" y="4256616"/>
                </a:lnTo>
                <a:lnTo>
                  <a:pt x="1076528" y="4221235"/>
                </a:lnTo>
                <a:lnTo>
                  <a:pt x="836351" y="4187605"/>
                </a:lnTo>
                <a:lnTo>
                  <a:pt x="619339" y="4155727"/>
                </a:lnTo>
                <a:lnTo>
                  <a:pt x="436464" y="4129104"/>
                </a:lnTo>
                <a:lnTo>
                  <a:pt x="282848" y="4103881"/>
                </a:lnTo>
                <a:lnTo>
                  <a:pt x="71932" y="4067800"/>
                </a:lnTo>
                <a:lnTo>
                  <a:pt x="1" y="4055539"/>
                </a:lnTo>
                <a:lnTo>
                  <a:pt x="1" y="5020241"/>
                </a:lnTo>
                <a:lnTo>
                  <a:pt x="0" y="502024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radio: transmitting antenna - Students | Britannica Kids | Homework Help">
            <a:extLst>
              <a:ext uri="{FF2B5EF4-FFF2-40B4-BE49-F238E27FC236}">
                <a16:creationId xmlns:a16="http://schemas.microsoft.com/office/drawing/2014/main" id="{C8345728-DB18-AF6F-79F2-1F7079B0640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6" r="-3" b="-3"/>
          <a:stretch/>
        </p:blipFill>
        <p:spPr bwMode="auto">
          <a:xfrm>
            <a:off x="6096000" y="9403"/>
            <a:ext cx="6095696" cy="4583103"/>
          </a:xfrm>
          <a:custGeom>
            <a:avLst/>
            <a:gdLst/>
            <a:ahLst/>
            <a:cxnLst/>
            <a:rect l="l" t="t" r="r" b="b"/>
            <a:pathLst>
              <a:path w="6095696" h="4583103">
                <a:moveTo>
                  <a:pt x="0" y="0"/>
                </a:moveTo>
                <a:lnTo>
                  <a:pt x="6095696" y="0"/>
                </a:lnTo>
                <a:lnTo>
                  <a:pt x="6095696" y="4057991"/>
                </a:lnTo>
                <a:lnTo>
                  <a:pt x="5818946" y="4110187"/>
                </a:lnTo>
                <a:lnTo>
                  <a:pt x="5543413" y="4159931"/>
                </a:lnTo>
                <a:lnTo>
                  <a:pt x="5266662" y="4208624"/>
                </a:lnTo>
                <a:lnTo>
                  <a:pt x="4988691" y="4250310"/>
                </a:lnTo>
                <a:lnTo>
                  <a:pt x="4711940" y="4292347"/>
                </a:lnTo>
                <a:lnTo>
                  <a:pt x="4433969" y="4331582"/>
                </a:lnTo>
                <a:lnTo>
                  <a:pt x="4159656" y="4365211"/>
                </a:lnTo>
                <a:lnTo>
                  <a:pt x="3881685" y="4397089"/>
                </a:lnTo>
                <a:lnTo>
                  <a:pt x="3604934" y="4426165"/>
                </a:lnTo>
                <a:lnTo>
                  <a:pt x="3333059" y="4451387"/>
                </a:lnTo>
                <a:lnTo>
                  <a:pt x="3057527" y="4476609"/>
                </a:lnTo>
                <a:lnTo>
                  <a:pt x="2785652" y="4497628"/>
                </a:lnTo>
                <a:lnTo>
                  <a:pt x="2513777" y="4514092"/>
                </a:lnTo>
                <a:lnTo>
                  <a:pt x="2243122" y="4531258"/>
                </a:lnTo>
                <a:lnTo>
                  <a:pt x="1974904" y="4545620"/>
                </a:lnTo>
                <a:lnTo>
                  <a:pt x="1709125" y="4555779"/>
                </a:lnTo>
                <a:lnTo>
                  <a:pt x="1443346" y="4564537"/>
                </a:lnTo>
                <a:lnTo>
                  <a:pt x="1180006" y="4572944"/>
                </a:lnTo>
                <a:lnTo>
                  <a:pt x="920323" y="4576798"/>
                </a:lnTo>
                <a:lnTo>
                  <a:pt x="660640" y="4581001"/>
                </a:lnTo>
                <a:lnTo>
                  <a:pt x="404614" y="4583103"/>
                </a:lnTo>
                <a:lnTo>
                  <a:pt x="151027" y="4581001"/>
                </a:lnTo>
                <a:lnTo>
                  <a:pt x="0" y="458100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91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4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93" name="Freeform: Shape 3092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8CDE79-C1A3-F0EB-A17A-E8929B5CC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10407602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rgbClr val="EBEBEB"/>
                </a:solidFill>
              </a:rPr>
              <a:t>Aren’t they similar ??</a:t>
            </a:r>
          </a:p>
        </p:txBody>
      </p:sp>
    </p:spTree>
    <p:extLst>
      <p:ext uri="{BB962C8B-B14F-4D97-AF65-F5344CB8AC3E}">
        <p14:creationId xmlns:p14="http://schemas.microsoft.com/office/powerpoint/2010/main" val="1640835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879C9F33-51A8-89FA-6208-80AF7F16C6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9039024"/>
              </p:ext>
            </p:extLst>
          </p:nvPr>
        </p:nvGraphicFramePr>
        <p:xfrm>
          <a:off x="130129" y="348215"/>
          <a:ext cx="11939951" cy="6372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AutoShape 2" descr="Nooelec RTL-SDR v5 SDR - NESDR Smart HF/VHF/UHF (100kHz-1.75GHz) Software Defined Radio. Premium RTLSDR w/ 0.5PPM TCXO, SMA Input &amp; Aluminum">
            <a:extLst>
              <a:ext uri="{FF2B5EF4-FFF2-40B4-BE49-F238E27FC236}">
                <a16:creationId xmlns:a16="http://schemas.microsoft.com/office/drawing/2014/main" id="{CE10C2EF-B204-B084-2DA7-C3A88B35C0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A black usb device with a gold connector&#10;&#10;Description automatically generated">
            <a:extLst>
              <a:ext uri="{FF2B5EF4-FFF2-40B4-BE49-F238E27FC236}">
                <a16:creationId xmlns:a16="http://schemas.microsoft.com/office/drawing/2014/main" id="{32BA7A9A-8CAA-2485-0EB2-4C9DE941CD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2749" y="2122714"/>
            <a:ext cx="1240707" cy="1223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566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7" name="Picture 5126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5129" name="Picture 5128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5131" name="Oval 5130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133" name="Picture 5132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5135" name="Picture 5134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5137" name="Rectangle 5136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139" name="Rectangle 5138">
            <a:extLst>
              <a:ext uri="{FF2B5EF4-FFF2-40B4-BE49-F238E27FC236}">
                <a16:creationId xmlns:a16="http://schemas.microsoft.com/office/drawing/2014/main" id="{F3F4807A-5068-4492-8025-D75F320E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CF24B-A8F5-695F-0633-B1CA05D0D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837" y="1325880"/>
            <a:ext cx="3543464" cy="306650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rgbClr val="EBEBEB"/>
                </a:solidFill>
              </a:rPr>
              <a:t>Antenna we used</a:t>
            </a:r>
          </a:p>
        </p:txBody>
      </p:sp>
      <p:sp>
        <p:nvSpPr>
          <p:cNvPr id="5141" name="Freeform 36">
            <a:extLst>
              <a:ext uri="{FF2B5EF4-FFF2-40B4-BE49-F238E27FC236}">
                <a16:creationId xmlns:a16="http://schemas.microsoft.com/office/drawing/2014/main" id="{B24996F8-180C-4DCB-8A26-DFA336CDE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13666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F0E81606-4CCC-420C-7BEF-0E1A80994AF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38" r="1" b="52793"/>
          <a:stretch/>
        </p:blipFill>
        <p:spPr bwMode="auto">
          <a:xfrm>
            <a:off x="20" y="10"/>
            <a:ext cx="7759920" cy="6857991"/>
          </a:xfrm>
          <a:custGeom>
            <a:avLst/>
            <a:gdLst/>
            <a:ahLst/>
            <a:cxnLst/>
            <a:rect l="l" t="t" r="r" b="b"/>
            <a:pathLst>
              <a:path w="7759940" h="6858001">
                <a:moveTo>
                  <a:pt x="0" y="0"/>
                </a:moveTo>
                <a:lnTo>
                  <a:pt x="1296537" y="0"/>
                </a:lnTo>
                <a:lnTo>
                  <a:pt x="1296537" y="1"/>
                </a:lnTo>
                <a:lnTo>
                  <a:pt x="6415225" y="1"/>
                </a:lnTo>
                <a:lnTo>
                  <a:pt x="6415225" y="0"/>
                </a:lnTo>
                <a:lnTo>
                  <a:pt x="7758763" y="0"/>
                </a:lnTo>
                <a:lnTo>
                  <a:pt x="7733718" y="155677"/>
                </a:lnTo>
                <a:lnTo>
                  <a:pt x="7709849" y="310668"/>
                </a:lnTo>
                <a:lnTo>
                  <a:pt x="7686485" y="466344"/>
                </a:lnTo>
                <a:lnTo>
                  <a:pt x="7666482" y="622707"/>
                </a:lnTo>
                <a:lnTo>
                  <a:pt x="7646311" y="778383"/>
                </a:lnTo>
                <a:lnTo>
                  <a:pt x="7627485" y="934746"/>
                </a:lnTo>
                <a:lnTo>
                  <a:pt x="7611349" y="1089051"/>
                </a:lnTo>
                <a:lnTo>
                  <a:pt x="7596053" y="1245413"/>
                </a:lnTo>
                <a:lnTo>
                  <a:pt x="7582101" y="1401090"/>
                </a:lnTo>
                <a:lnTo>
                  <a:pt x="7569999" y="1554023"/>
                </a:lnTo>
                <a:lnTo>
                  <a:pt x="7557896" y="1709014"/>
                </a:lnTo>
                <a:lnTo>
                  <a:pt x="7547811" y="1861947"/>
                </a:lnTo>
                <a:lnTo>
                  <a:pt x="7539911" y="2014881"/>
                </a:lnTo>
                <a:lnTo>
                  <a:pt x="7531674" y="2167128"/>
                </a:lnTo>
                <a:lnTo>
                  <a:pt x="7524783" y="2318004"/>
                </a:lnTo>
                <a:lnTo>
                  <a:pt x="7519908" y="2467509"/>
                </a:lnTo>
                <a:lnTo>
                  <a:pt x="7515706" y="2617013"/>
                </a:lnTo>
                <a:lnTo>
                  <a:pt x="7511672" y="2765146"/>
                </a:lnTo>
                <a:lnTo>
                  <a:pt x="7509823" y="2911221"/>
                </a:lnTo>
                <a:lnTo>
                  <a:pt x="7507806" y="3057297"/>
                </a:lnTo>
                <a:lnTo>
                  <a:pt x="7506797" y="3201315"/>
                </a:lnTo>
                <a:lnTo>
                  <a:pt x="7507806" y="3343961"/>
                </a:lnTo>
                <a:lnTo>
                  <a:pt x="7507806" y="3485236"/>
                </a:lnTo>
                <a:lnTo>
                  <a:pt x="7509823" y="3625139"/>
                </a:lnTo>
                <a:lnTo>
                  <a:pt x="7512848" y="3762299"/>
                </a:lnTo>
                <a:lnTo>
                  <a:pt x="7515706" y="3898087"/>
                </a:lnTo>
                <a:lnTo>
                  <a:pt x="7518900" y="4031133"/>
                </a:lnTo>
                <a:lnTo>
                  <a:pt x="7523774" y="4163492"/>
                </a:lnTo>
                <a:lnTo>
                  <a:pt x="7528985" y="4293793"/>
                </a:lnTo>
                <a:lnTo>
                  <a:pt x="7533691" y="4421352"/>
                </a:lnTo>
                <a:lnTo>
                  <a:pt x="7546971" y="4670298"/>
                </a:lnTo>
                <a:lnTo>
                  <a:pt x="7561090" y="4908956"/>
                </a:lnTo>
                <a:lnTo>
                  <a:pt x="7575882" y="5138013"/>
                </a:lnTo>
                <a:lnTo>
                  <a:pt x="7592187" y="5354726"/>
                </a:lnTo>
                <a:lnTo>
                  <a:pt x="7609164" y="5561838"/>
                </a:lnTo>
                <a:lnTo>
                  <a:pt x="7627485" y="5753862"/>
                </a:lnTo>
                <a:lnTo>
                  <a:pt x="7645471" y="5934227"/>
                </a:lnTo>
                <a:lnTo>
                  <a:pt x="7663456" y="6100191"/>
                </a:lnTo>
                <a:lnTo>
                  <a:pt x="7680433" y="6252438"/>
                </a:lnTo>
                <a:lnTo>
                  <a:pt x="7696570" y="6387541"/>
                </a:lnTo>
                <a:lnTo>
                  <a:pt x="7711866" y="6509613"/>
                </a:lnTo>
                <a:lnTo>
                  <a:pt x="7724641" y="6612483"/>
                </a:lnTo>
                <a:lnTo>
                  <a:pt x="7736743" y="6698894"/>
                </a:lnTo>
                <a:lnTo>
                  <a:pt x="7754057" y="6817538"/>
                </a:lnTo>
                <a:lnTo>
                  <a:pt x="7759940" y="6858000"/>
                </a:lnTo>
                <a:lnTo>
                  <a:pt x="6854586" y="6858000"/>
                </a:lnTo>
                <a:lnTo>
                  <a:pt x="6854586" y="6858001"/>
                </a:lnTo>
                <a:lnTo>
                  <a:pt x="764022" y="6858001"/>
                </a:lnTo>
                <a:lnTo>
                  <a:pt x="764022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43" name="Rectangle 5142">
            <a:extLst>
              <a:ext uri="{FF2B5EF4-FFF2-40B4-BE49-F238E27FC236}">
                <a16:creationId xmlns:a16="http://schemas.microsoft.com/office/drawing/2014/main" id="{630182B0-3559-41D5-9EBC-0BD86BEDA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930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6157</TotalTime>
  <Words>255</Words>
  <Application>Microsoft Office PowerPoint</Application>
  <PresentationFormat>Widescreen</PresentationFormat>
  <Paragraphs>17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</vt:lpstr>
      <vt:lpstr> SDR reciever for satellite basics</vt:lpstr>
      <vt:lpstr>What is a Radio ?</vt:lpstr>
      <vt:lpstr>PowerPoint Presentation</vt:lpstr>
      <vt:lpstr>Aren’t they similar ??</vt:lpstr>
      <vt:lpstr>PowerPoint Presentation</vt:lpstr>
      <vt:lpstr>Antenna we used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SDR reciever for satellite basics</dc:title>
  <dc:creator>Nithin sai Sunkavalli</dc:creator>
  <cp:lastModifiedBy>Nithin sai Sunkavalli</cp:lastModifiedBy>
  <cp:revision>2</cp:revision>
  <cp:lastPrinted>2024-04-10T21:23:22Z</cp:lastPrinted>
  <dcterms:created xsi:type="dcterms:W3CDTF">2024-04-10T21:14:20Z</dcterms:created>
  <dcterms:modified xsi:type="dcterms:W3CDTF">2024-04-15T03:52:09Z</dcterms:modified>
</cp:coreProperties>
</file>

<file path=docProps/thumbnail.jpeg>
</file>